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57" r:id="rId3"/>
    <p:sldId id="284" r:id="rId4"/>
    <p:sldId id="258" r:id="rId5"/>
    <p:sldId id="259" r:id="rId6"/>
    <p:sldId id="261" r:id="rId7"/>
    <p:sldId id="262" r:id="rId8"/>
    <p:sldId id="263" r:id="rId9"/>
    <p:sldId id="265" r:id="rId10"/>
    <p:sldId id="264" r:id="rId11"/>
    <p:sldId id="266" r:id="rId12"/>
    <p:sldId id="268" r:id="rId13"/>
    <p:sldId id="269" r:id="rId14"/>
    <p:sldId id="270" r:id="rId15"/>
    <p:sldId id="271" r:id="rId16"/>
    <p:sldId id="277" r:id="rId17"/>
    <p:sldId id="278" r:id="rId18"/>
    <p:sldId id="279" r:id="rId19"/>
    <p:sldId id="280" r:id="rId20"/>
    <p:sldId id="281" r:id="rId21"/>
    <p:sldId id="282" r:id="rId22"/>
    <p:sldId id="272" r:id="rId23"/>
    <p:sldId id="273" r:id="rId24"/>
    <p:sldId id="274" r:id="rId25"/>
    <p:sldId id="275" r:id="rId26"/>
    <p:sldId id="276" r:id="rId27"/>
  </p:sldIdLst>
  <p:sldSz cx="9144000" cy="5143500" type="screen16x9"/>
  <p:notesSz cx="6858000" cy="9144000"/>
  <p:embeddedFontLst>
    <p:embeddedFont>
      <p:font typeface="Lato" panose="020F0502020204030203" pitchFamily="34" charset="0"/>
      <p:regular r:id="rId29"/>
      <p:bold r:id="rId30"/>
      <p:italic r:id="rId31"/>
      <p:boldItalic r:id="rId32"/>
    </p:embeddedFont>
    <p:embeddedFont>
      <p:font typeface="Montserrat" panose="000005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kraborty, Soham (Cognizant)" userId="52f5c826-4753-42cc-8629-54705de11aca" providerId="ADAL" clId="{5B869733-E37C-4333-9DD3-BA3E527C57B9}"/>
    <pc:docChg chg="delSld">
      <pc:chgData name="Chakraborty, Soham (Cognizant)" userId="52f5c826-4753-42cc-8629-54705de11aca" providerId="ADAL" clId="{5B869733-E37C-4333-9DD3-BA3E527C57B9}" dt="2024-03-06T18:06:03.457" v="1" actId="47"/>
      <pc:docMkLst>
        <pc:docMk/>
      </pc:docMkLst>
      <pc:sldChg chg="del">
        <pc:chgData name="Chakraborty, Soham (Cognizant)" userId="52f5c826-4753-42cc-8629-54705de11aca" providerId="ADAL" clId="{5B869733-E37C-4333-9DD3-BA3E527C57B9}" dt="2024-03-06T18:06:00.295" v="0" actId="47"/>
        <pc:sldMkLst>
          <pc:docMk/>
          <pc:sldMk cId="0" sldId="260"/>
        </pc:sldMkLst>
      </pc:sldChg>
      <pc:sldChg chg="del">
        <pc:chgData name="Chakraborty, Soham (Cognizant)" userId="52f5c826-4753-42cc-8629-54705de11aca" providerId="ADAL" clId="{5B869733-E37C-4333-9DD3-BA3E527C57B9}" dt="2024-03-06T18:06:03.457" v="1" actId="47"/>
        <pc:sldMkLst>
          <pc:docMk/>
          <pc:sldMk cId="980740310" sldId="283"/>
        </pc:sldMkLst>
      </pc:sldChg>
      <pc:sldMasterChg chg="delSldLayout">
        <pc:chgData name="Chakraborty, Soham (Cognizant)" userId="52f5c826-4753-42cc-8629-54705de11aca" providerId="ADAL" clId="{5B869733-E37C-4333-9DD3-BA3E527C57B9}" dt="2024-03-06T18:06:00.295" v="0" actId="47"/>
        <pc:sldMasterMkLst>
          <pc:docMk/>
          <pc:sldMasterMk cId="0" sldId="2147483659"/>
        </pc:sldMasterMkLst>
        <pc:sldLayoutChg chg="del">
          <pc:chgData name="Chakraborty, Soham (Cognizant)" userId="52f5c826-4753-42cc-8629-54705de11aca" providerId="ADAL" clId="{5B869733-E37C-4333-9DD3-BA3E527C57B9}" dt="2024-03-06T18:06:00.295" v="0" actId="47"/>
          <pc:sldLayoutMkLst>
            <pc:docMk/>
            <pc:sldMasterMk cId="0" sldId="2147483659"/>
            <pc:sldLayoutMk cId="0" sldId="2147483653"/>
          </pc:sldLayoutMkLst>
        </pc:sldLayoutChg>
      </pc:sldMasterChg>
    </pc:docChg>
  </pc:docChgLst>
  <pc:docChgLst>
    <pc:chgData name="Chakraborty, Soham (Cognizant)" userId="52f5c826-4753-42cc-8629-54705de11aca" providerId="ADAL" clId="{335A1F62-5766-4682-91F1-4B7C7FC4F948}"/>
    <pc:docChg chg="modSld">
      <pc:chgData name="Chakraborty, Soham (Cognizant)" userId="52f5c826-4753-42cc-8629-54705de11aca" providerId="ADAL" clId="{335A1F62-5766-4682-91F1-4B7C7FC4F948}" dt="2024-03-05T08:06:44.371" v="25" actId="1076"/>
      <pc:docMkLst>
        <pc:docMk/>
      </pc:docMkLst>
      <pc:sldChg chg="modSp mod">
        <pc:chgData name="Chakraborty, Soham (Cognizant)" userId="52f5c826-4753-42cc-8629-54705de11aca" providerId="ADAL" clId="{335A1F62-5766-4682-91F1-4B7C7FC4F948}" dt="2024-02-27T18:41:23.038" v="1" actId="1076"/>
        <pc:sldMkLst>
          <pc:docMk/>
          <pc:sldMk cId="0" sldId="256"/>
        </pc:sldMkLst>
        <pc:spChg chg="mod">
          <ac:chgData name="Chakraborty, Soham (Cognizant)" userId="52f5c826-4753-42cc-8629-54705de11aca" providerId="ADAL" clId="{335A1F62-5766-4682-91F1-4B7C7FC4F948}" dt="2024-02-27T18:41:23.038" v="1" actId="1076"/>
          <ac:spMkLst>
            <pc:docMk/>
            <pc:sldMk cId="0" sldId="256"/>
            <ac:spMk id="134" creationId="{00000000-0000-0000-0000-000000000000}"/>
          </ac:spMkLst>
        </pc:spChg>
      </pc:sldChg>
      <pc:sldChg chg="addSp modSp mod">
        <pc:chgData name="Chakraborty, Soham (Cognizant)" userId="52f5c826-4753-42cc-8629-54705de11aca" providerId="ADAL" clId="{335A1F62-5766-4682-91F1-4B7C7FC4F948}" dt="2024-03-05T08:06:44.371" v="25" actId="1076"/>
        <pc:sldMkLst>
          <pc:docMk/>
          <pc:sldMk cId="2813247819" sldId="273"/>
        </pc:sldMkLst>
        <pc:picChg chg="add mod modCrop">
          <ac:chgData name="Chakraborty, Soham (Cognizant)" userId="52f5c826-4753-42cc-8629-54705de11aca" providerId="ADAL" clId="{335A1F62-5766-4682-91F1-4B7C7FC4F948}" dt="2024-03-05T08:06:44.371" v="25" actId="1076"/>
          <ac:picMkLst>
            <pc:docMk/>
            <pc:sldMk cId="2813247819" sldId="273"/>
            <ac:picMk id="2" creationId="{D143A3E2-A13F-E69B-A35B-B5E6BF887317}"/>
          </ac:picMkLst>
        </pc:picChg>
        <pc:picChg chg="mod modCrop">
          <ac:chgData name="Chakraborty, Soham (Cognizant)" userId="52f5c826-4753-42cc-8629-54705de11aca" providerId="ADAL" clId="{335A1F62-5766-4682-91F1-4B7C7FC4F948}" dt="2024-03-05T08:03:08.131" v="8" actId="732"/>
          <ac:picMkLst>
            <pc:docMk/>
            <pc:sldMk cId="2813247819" sldId="273"/>
            <ac:picMk id="4" creationId="{30B368B9-2738-2D01-0BF8-0C4079CB33F2}"/>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bc580efac3_0_1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bc580efac3_0_1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167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3759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96867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1344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4101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28754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9256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05878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79005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7829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bc580efac3_0_1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bc580efac3_0_1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42950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0775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53568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0991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94252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48874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4881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bc580efac3_0_1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bc580efac3_0_1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0497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8337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3980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5028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c580efac3_0_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c580efac3_0_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88964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448143" y="1640087"/>
            <a:ext cx="5393400" cy="1578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Real Time Energy Consumption Analysis</a:t>
            </a:r>
            <a:endParaRPr dirty="0"/>
          </a:p>
        </p:txBody>
      </p:sp>
      <p:sp>
        <p:nvSpPr>
          <p:cNvPr id="135" name="Google Shape;135;p13"/>
          <p:cNvSpPr txBox="1"/>
          <p:nvPr/>
        </p:nvSpPr>
        <p:spPr>
          <a:xfrm>
            <a:off x="5319850" y="3366775"/>
            <a:ext cx="39972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chemeClr val="lt1"/>
                </a:solidFill>
                <a:latin typeface="Lato"/>
                <a:ea typeface="Lato"/>
                <a:cs typeface="Lato"/>
                <a:sym typeface="Lato"/>
              </a:rPr>
              <a:t>Soham Chakraborty</a:t>
            </a:r>
            <a:endParaRPr sz="2100">
              <a:solidFill>
                <a:schemeClr val="lt1"/>
              </a:solidFill>
              <a:latin typeface="Lato"/>
              <a:ea typeface="Lato"/>
              <a:cs typeface="Lato"/>
              <a:sym typeface="Lato"/>
            </a:endParaRPr>
          </a:p>
          <a:p>
            <a:pPr marL="0" lvl="0" indent="0" algn="l" rtl="0">
              <a:spcBef>
                <a:spcPts val="0"/>
              </a:spcBef>
              <a:spcAft>
                <a:spcPts val="0"/>
              </a:spcAft>
              <a:buNone/>
            </a:pPr>
            <a:r>
              <a:rPr lang="en" sz="2100">
                <a:solidFill>
                  <a:schemeClr val="lt1"/>
                </a:solidFill>
                <a:latin typeface="Lato"/>
                <a:ea typeface="Lato"/>
                <a:cs typeface="Lato"/>
                <a:sym typeface="Lato"/>
              </a:rPr>
              <a:t>2276590</a:t>
            </a:r>
            <a:endParaRPr sz="21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63321" y="277586"/>
            <a:ext cx="7038900" cy="914100"/>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2000" dirty="0">
                <a:solidFill>
                  <a:schemeClr val="lt1"/>
                </a:solidFill>
              </a:rPr>
              <a:t>Data Ingestion using Kinesis Data Stream </a:t>
            </a:r>
          </a:p>
        </p:txBody>
      </p:sp>
      <p:pic>
        <p:nvPicPr>
          <p:cNvPr id="3" name="Picture 2">
            <a:extLst>
              <a:ext uri="{FF2B5EF4-FFF2-40B4-BE49-F238E27FC236}">
                <a16:creationId xmlns:a16="http://schemas.microsoft.com/office/drawing/2014/main" id="{0B916C19-7C49-3365-B21B-31F3209F2F07}"/>
              </a:ext>
            </a:extLst>
          </p:cNvPr>
          <p:cNvPicPr>
            <a:picLocks noChangeAspect="1"/>
          </p:cNvPicPr>
          <p:nvPr/>
        </p:nvPicPr>
        <p:blipFill rotWithShape="1">
          <a:blip r:embed="rId3"/>
          <a:srcRect l="6250" t="15556" r="6786" b="16666"/>
          <a:stretch/>
        </p:blipFill>
        <p:spPr>
          <a:xfrm>
            <a:off x="741779" y="1061058"/>
            <a:ext cx="7952014" cy="3633406"/>
          </a:xfrm>
          <a:prstGeom prst="rect">
            <a:avLst/>
          </a:prstGeom>
        </p:spPr>
      </p:pic>
    </p:spTree>
    <p:extLst>
      <p:ext uri="{BB962C8B-B14F-4D97-AF65-F5344CB8AC3E}">
        <p14:creationId xmlns:p14="http://schemas.microsoft.com/office/powerpoint/2010/main" val="2331635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38900" cy="783472"/>
          </a:xfrm>
          <a:prstGeom prst="rect">
            <a:avLst/>
          </a:prstGeom>
        </p:spPr>
        <p:txBody>
          <a:bodyPr spcFirstLastPara="1" wrap="square" lIns="91425" tIns="91425" rIns="91425" bIns="91425" anchor="t" anchorCtr="0">
            <a:normAutofit fontScale="90000"/>
          </a:bodyPr>
          <a:lstStyle/>
          <a:p>
            <a:pPr marL="133350" lvl="0" algn="l" rtl="0">
              <a:spcBef>
                <a:spcPts val="0"/>
              </a:spcBef>
              <a:spcAft>
                <a:spcPts val="0"/>
              </a:spcAft>
              <a:buClr>
                <a:schemeClr val="lt1"/>
              </a:buClr>
              <a:buSzPts val="1500"/>
            </a:pPr>
            <a:r>
              <a:rPr lang="en-US" sz="2000" dirty="0">
                <a:solidFill>
                  <a:schemeClr val="lt1"/>
                </a:solidFill>
              </a:rPr>
              <a:t>Sending the real time data from Kinesis Data Stream to Amazon Redshift</a:t>
            </a:r>
          </a:p>
        </p:txBody>
      </p:sp>
      <p:pic>
        <p:nvPicPr>
          <p:cNvPr id="6" name="Picture 5">
            <a:extLst>
              <a:ext uri="{FF2B5EF4-FFF2-40B4-BE49-F238E27FC236}">
                <a16:creationId xmlns:a16="http://schemas.microsoft.com/office/drawing/2014/main" id="{6065049C-F6B7-20F7-6367-21EF40A46ACA}"/>
              </a:ext>
            </a:extLst>
          </p:cNvPr>
          <p:cNvPicPr>
            <a:picLocks noChangeAspect="1"/>
          </p:cNvPicPr>
          <p:nvPr/>
        </p:nvPicPr>
        <p:blipFill rotWithShape="1">
          <a:blip r:embed="rId3"/>
          <a:srcRect l="11430" t="25874" r="11593" b="32857"/>
          <a:stretch/>
        </p:blipFill>
        <p:spPr>
          <a:xfrm>
            <a:off x="1379649" y="1314449"/>
            <a:ext cx="7038901" cy="2571751"/>
          </a:xfrm>
          <a:prstGeom prst="rect">
            <a:avLst/>
          </a:prstGeom>
        </p:spPr>
      </p:pic>
    </p:spTree>
    <p:extLst>
      <p:ext uri="{BB962C8B-B14F-4D97-AF65-F5344CB8AC3E}">
        <p14:creationId xmlns:p14="http://schemas.microsoft.com/office/powerpoint/2010/main" val="3979544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230118"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3" name="Picture 2">
            <a:extLst>
              <a:ext uri="{FF2B5EF4-FFF2-40B4-BE49-F238E27FC236}">
                <a16:creationId xmlns:a16="http://schemas.microsoft.com/office/drawing/2014/main" id="{065C8E8C-8E8C-D9ED-ACA9-8FB0241F83BC}"/>
              </a:ext>
            </a:extLst>
          </p:cNvPr>
          <p:cNvPicPr>
            <a:picLocks noChangeAspect="1"/>
          </p:cNvPicPr>
          <p:nvPr/>
        </p:nvPicPr>
        <p:blipFill rotWithShape="1">
          <a:blip r:embed="rId3"/>
          <a:srcRect l="31200" t="38571" r="6250" b="25714"/>
          <a:stretch/>
        </p:blipFill>
        <p:spPr>
          <a:xfrm>
            <a:off x="1583872" y="791637"/>
            <a:ext cx="5719611" cy="1780114"/>
          </a:xfrm>
          <a:prstGeom prst="rect">
            <a:avLst/>
          </a:prstGeom>
        </p:spPr>
      </p:pic>
      <p:pic>
        <p:nvPicPr>
          <p:cNvPr id="5" name="Picture 4">
            <a:extLst>
              <a:ext uri="{FF2B5EF4-FFF2-40B4-BE49-F238E27FC236}">
                <a16:creationId xmlns:a16="http://schemas.microsoft.com/office/drawing/2014/main" id="{29BDE873-5D42-0116-8243-E6B7E7CBCE4B}"/>
              </a:ext>
            </a:extLst>
          </p:cNvPr>
          <p:cNvPicPr>
            <a:picLocks noChangeAspect="1"/>
          </p:cNvPicPr>
          <p:nvPr/>
        </p:nvPicPr>
        <p:blipFill rotWithShape="1">
          <a:blip r:embed="rId4"/>
          <a:srcRect l="31608" t="38413" r="5842" b="16190"/>
          <a:stretch/>
        </p:blipFill>
        <p:spPr>
          <a:xfrm>
            <a:off x="1583872" y="2800349"/>
            <a:ext cx="5719611" cy="2188029"/>
          </a:xfrm>
          <a:prstGeom prst="rect">
            <a:avLst/>
          </a:prstGeom>
        </p:spPr>
      </p:pic>
    </p:spTree>
    <p:extLst>
      <p:ext uri="{BB962C8B-B14F-4D97-AF65-F5344CB8AC3E}">
        <p14:creationId xmlns:p14="http://schemas.microsoft.com/office/powerpoint/2010/main" val="4159807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230118"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4" name="Picture 3">
            <a:extLst>
              <a:ext uri="{FF2B5EF4-FFF2-40B4-BE49-F238E27FC236}">
                <a16:creationId xmlns:a16="http://schemas.microsoft.com/office/drawing/2014/main" id="{DDDBA75B-43DC-9F69-FE01-D45B9E71D6DB}"/>
              </a:ext>
            </a:extLst>
          </p:cNvPr>
          <p:cNvPicPr>
            <a:picLocks noChangeAspect="1"/>
          </p:cNvPicPr>
          <p:nvPr/>
        </p:nvPicPr>
        <p:blipFill rotWithShape="1">
          <a:blip r:embed="rId3"/>
          <a:srcRect l="31785" t="46667" r="5842" b="17460"/>
          <a:stretch/>
        </p:blipFill>
        <p:spPr>
          <a:xfrm>
            <a:off x="1583872" y="800099"/>
            <a:ext cx="6000749" cy="1845129"/>
          </a:xfrm>
          <a:prstGeom prst="rect">
            <a:avLst/>
          </a:prstGeom>
        </p:spPr>
      </p:pic>
      <p:pic>
        <p:nvPicPr>
          <p:cNvPr id="9" name="Picture 8">
            <a:extLst>
              <a:ext uri="{FF2B5EF4-FFF2-40B4-BE49-F238E27FC236}">
                <a16:creationId xmlns:a16="http://schemas.microsoft.com/office/drawing/2014/main" id="{0E79D666-902F-FC05-A22F-E60A60B7250F}"/>
              </a:ext>
            </a:extLst>
          </p:cNvPr>
          <p:cNvPicPr>
            <a:picLocks noChangeAspect="1"/>
          </p:cNvPicPr>
          <p:nvPr/>
        </p:nvPicPr>
        <p:blipFill rotWithShape="1">
          <a:blip r:embed="rId4"/>
          <a:srcRect l="31697" t="36349" r="5932" b="19524"/>
          <a:stretch/>
        </p:blipFill>
        <p:spPr>
          <a:xfrm>
            <a:off x="1583871" y="2735033"/>
            <a:ext cx="6000749" cy="2269673"/>
          </a:xfrm>
          <a:prstGeom prst="rect">
            <a:avLst/>
          </a:prstGeom>
        </p:spPr>
      </p:pic>
    </p:spTree>
    <p:extLst>
      <p:ext uri="{BB962C8B-B14F-4D97-AF65-F5344CB8AC3E}">
        <p14:creationId xmlns:p14="http://schemas.microsoft.com/office/powerpoint/2010/main" val="2867929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3" name="Picture 2">
            <a:extLst>
              <a:ext uri="{FF2B5EF4-FFF2-40B4-BE49-F238E27FC236}">
                <a16:creationId xmlns:a16="http://schemas.microsoft.com/office/drawing/2014/main" id="{AD0FC440-6279-84BE-D90F-2D2C43989927}"/>
              </a:ext>
            </a:extLst>
          </p:cNvPr>
          <p:cNvPicPr>
            <a:picLocks noChangeAspect="1"/>
          </p:cNvPicPr>
          <p:nvPr/>
        </p:nvPicPr>
        <p:blipFill rotWithShape="1">
          <a:blip r:embed="rId3"/>
          <a:srcRect l="31430" t="36666" r="5842" b="26508"/>
          <a:stretch/>
        </p:blipFill>
        <p:spPr>
          <a:xfrm>
            <a:off x="1583871" y="840919"/>
            <a:ext cx="6213022" cy="1730831"/>
          </a:xfrm>
          <a:prstGeom prst="rect">
            <a:avLst/>
          </a:prstGeom>
        </p:spPr>
      </p:pic>
      <p:pic>
        <p:nvPicPr>
          <p:cNvPr id="6" name="Picture 5">
            <a:extLst>
              <a:ext uri="{FF2B5EF4-FFF2-40B4-BE49-F238E27FC236}">
                <a16:creationId xmlns:a16="http://schemas.microsoft.com/office/drawing/2014/main" id="{BE62D346-2778-068A-3082-DF660669691C}"/>
              </a:ext>
            </a:extLst>
          </p:cNvPr>
          <p:cNvPicPr>
            <a:picLocks noChangeAspect="1"/>
          </p:cNvPicPr>
          <p:nvPr/>
        </p:nvPicPr>
        <p:blipFill rotWithShape="1">
          <a:blip r:embed="rId4"/>
          <a:srcRect l="31607" t="36666" r="5843" b="16350"/>
          <a:stretch/>
        </p:blipFill>
        <p:spPr>
          <a:xfrm>
            <a:off x="1583871" y="2571750"/>
            <a:ext cx="6213022" cy="2416631"/>
          </a:xfrm>
          <a:prstGeom prst="rect">
            <a:avLst/>
          </a:prstGeom>
        </p:spPr>
      </p:pic>
    </p:spTree>
    <p:extLst>
      <p:ext uri="{BB962C8B-B14F-4D97-AF65-F5344CB8AC3E}">
        <p14:creationId xmlns:p14="http://schemas.microsoft.com/office/powerpoint/2010/main" val="11258832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4" name="Picture 3">
            <a:extLst>
              <a:ext uri="{FF2B5EF4-FFF2-40B4-BE49-F238E27FC236}">
                <a16:creationId xmlns:a16="http://schemas.microsoft.com/office/drawing/2014/main" id="{2070AC0D-0CDB-9845-020A-AA88E5A8AA38}"/>
              </a:ext>
            </a:extLst>
          </p:cNvPr>
          <p:cNvPicPr>
            <a:picLocks noChangeAspect="1"/>
          </p:cNvPicPr>
          <p:nvPr/>
        </p:nvPicPr>
        <p:blipFill rotWithShape="1">
          <a:blip r:embed="rId3"/>
          <a:srcRect l="31964" t="35079" r="5893" b="19047"/>
          <a:stretch/>
        </p:blipFill>
        <p:spPr>
          <a:xfrm>
            <a:off x="1600200" y="938594"/>
            <a:ext cx="6033407" cy="2228851"/>
          </a:xfrm>
          <a:prstGeom prst="rect">
            <a:avLst/>
          </a:prstGeom>
        </p:spPr>
      </p:pic>
      <p:pic>
        <p:nvPicPr>
          <p:cNvPr id="7" name="Picture 6">
            <a:extLst>
              <a:ext uri="{FF2B5EF4-FFF2-40B4-BE49-F238E27FC236}">
                <a16:creationId xmlns:a16="http://schemas.microsoft.com/office/drawing/2014/main" id="{BEFD9A34-527D-C840-13A1-D615C58C7529}"/>
              </a:ext>
            </a:extLst>
          </p:cNvPr>
          <p:cNvPicPr>
            <a:picLocks noChangeAspect="1"/>
          </p:cNvPicPr>
          <p:nvPr/>
        </p:nvPicPr>
        <p:blipFill rotWithShape="1">
          <a:blip r:embed="rId4"/>
          <a:srcRect l="31339" t="48888" r="5982" b="16826"/>
          <a:stretch/>
        </p:blipFill>
        <p:spPr>
          <a:xfrm>
            <a:off x="1600200" y="3323163"/>
            <a:ext cx="6033407" cy="1763486"/>
          </a:xfrm>
          <a:prstGeom prst="rect">
            <a:avLst/>
          </a:prstGeom>
        </p:spPr>
      </p:pic>
    </p:spTree>
    <p:extLst>
      <p:ext uri="{BB962C8B-B14F-4D97-AF65-F5344CB8AC3E}">
        <p14:creationId xmlns:p14="http://schemas.microsoft.com/office/powerpoint/2010/main" val="13313307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3" name="Picture 2">
            <a:extLst>
              <a:ext uri="{FF2B5EF4-FFF2-40B4-BE49-F238E27FC236}">
                <a16:creationId xmlns:a16="http://schemas.microsoft.com/office/drawing/2014/main" id="{BEFCBA75-0EF1-CC47-DD27-69937EE0204E}"/>
              </a:ext>
            </a:extLst>
          </p:cNvPr>
          <p:cNvPicPr>
            <a:picLocks noChangeAspect="1"/>
          </p:cNvPicPr>
          <p:nvPr/>
        </p:nvPicPr>
        <p:blipFill rotWithShape="1">
          <a:blip r:embed="rId3"/>
          <a:srcRect l="5447" t="19524" r="5803" b="39683"/>
          <a:stretch/>
        </p:blipFill>
        <p:spPr>
          <a:xfrm>
            <a:off x="726620" y="1522638"/>
            <a:ext cx="8115301" cy="2098223"/>
          </a:xfrm>
          <a:prstGeom prst="rect">
            <a:avLst/>
          </a:prstGeom>
        </p:spPr>
      </p:pic>
    </p:spTree>
    <p:extLst>
      <p:ext uri="{BB962C8B-B14F-4D97-AF65-F5344CB8AC3E}">
        <p14:creationId xmlns:p14="http://schemas.microsoft.com/office/powerpoint/2010/main" val="1341623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4" name="Picture 3">
            <a:extLst>
              <a:ext uri="{FF2B5EF4-FFF2-40B4-BE49-F238E27FC236}">
                <a16:creationId xmlns:a16="http://schemas.microsoft.com/office/drawing/2014/main" id="{CE6D9D2E-E6BD-448D-2782-EDE5C26D72D1}"/>
              </a:ext>
            </a:extLst>
          </p:cNvPr>
          <p:cNvPicPr>
            <a:picLocks noChangeAspect="1"/>
          </p:cNvPicPr>
          <p:nvPr/>
        </p:nvPicPr>
        <p:blipFill rotWithShape="1">
          <a:blip r:embed="rId3"/>
          <a:srcRect l="13125" t="27143" b="17619"/>
          <a:stretch/>
        </p:blipFill>
        <p:spPr>
          <a:xfrm>
            <a:off x="1200150" y="1249134"/>
            <a:ext cx="7943850" cy="3028951"/>
          </a:xfrm>
          <a:prstGeom prst="rect">
            <a:avLst/>
          </a:prstGeom>
        </p:spPr>
      </p:pic>
    </p:spTree>
    <p:extLst>
      <p:ext uri="{BB962C8B-B14F-4D97-AF65-F5344CB8AC3E}">
        <p14:creationId xmlns:p14="http://schemas.microsoft.com/office/powerpoint/2010/main" val="19382472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3" name="Picture 2">
            <a:extLst>
              <a:ext uri="{FF2B5EF4-FFF2-40B4-BE49-F238E27FC236}">
                <a16:creationId xmlns:a16="http://schemas.microsoft.com/office/drawing/2014/main" id="{3ABF0FDE-A8C2-5E65-BCE4-170A02C9209A}"/>
              </a:ext>
            </a:extLst>
          </p:cNvPr>
          <p:cNvPicPr>
            <a:picLocks noChangeAspect="1"/>
          </p:cNvPicPr>
          <p:nvPr/>
        </p:nvPicPr>
        <p:blipFill rotWithShape="1">
          <a:blip r:embed="rId3"/>
          <a:srcRect l="12768" t="27461" r="5715" b="16825"/>
          <a:stretch/>
        </p:blipFill>
        <p:spPr>
          <a:xfrm>
            <a:off x="938892" y="1232807"/>
            <a:ext cx="7453994" cy="3037114"/>
          </a:xfrm>
          <a:prstGeom prst="rect">
            <a:avLst/>
          </a:prstGeom>
        </p:spPr>
      </p:pic>
    </p:spTree>
    <p:extLst>
      <p:ext uri="{BB962C8B-B14F-4D97-AF65-F5344CB8AC3E}">
        <p14:creationId xmlns:p14="http://schemas.microsoft.com/office/powerpoint/2010/main" val="2251935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4" name="Picture 3">
            <a:extLst>
              <a:ext uri="{FF2B5EF4-FFF2-40B4-BE49-F238E27FC236}">
                <a16:creationId xmlns:a16="http://schemas.microsoft.com/office/drawing/2014/main" id="{9B9B2DF0-8B71-B27D-8DBC-399DBFB712FE}"/>
              </a:ext>
            </a:extLst>
          </p:cNvPr>
          <p:cNvPicPr>
            <a:picLocks noChangeAspect="1"/>
          </p:cNvPicPr>
          <p:nvPr/>
        </p:nvPicPr>
        <p:blipFill rotWithShape="1">
          <a:blip r:embed="rId3"/>
          <a:srcRect l="13035" t="26826" r="5893" b="16985"/>
          <a:stretch/>
        </p:blipFill>
        <p:spPr>
          <a:xfrm>
            <a:off x="1085850" y="1126671"/>
            <a:ext cx="7413171" cy="3143250"/>
          </a:xfrm>
          <a:prstGeom prst="rect">
            <a:avLst/>
          </a:prstGeom>
        </p:spPr>
      </p:pic>
    </p:spTree>
    <p:extLst>
      <p:ext uri="{BB962C8B-B14F-4D97-AF65-F5344CB8AC3E}">
        <p14:creationId xmlns:p14="http://schemas.microsoft.com/office/powerpoint/2010/main" val="948704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322500" y="4526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Problem Statement</a:t>
            </a:r>
            <a:endParaRPr/>
          </a:p>
        </p:txBody>
      </p:sp>
      <p:sp>
        <p:nvSpPr>
          <p:cNvPr id="141" name="Google Shape;141;p14"/>
          <p:cNvSpPr txBox="1"/>
          <p:nvPr/>
        </p:nvSpPr>
        <p:spPr>
          <a:xfrm>
            <a:off x="1322500" y="1366700"/>
            <a:ext cx="6915900" cy="267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rPr>
              <a:t>Real-time energy consumption analysis is important because it allows for immediate detection of abnormal energy usage patterns, facilitates timely intervention to prevent energy wastage or system failures, enables optimization of energy resources in real-time, and supports data-driven decision-making for energy management, cost reduction, and sustainability efforts. Additionally, real-time analysis provides insights into energy usage trends, enables predictive maintenance, and enhances overall efficiency and reliability of energy systems.</a:t>
            </a:r>
            <a:endParaRPr sz="18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3" name="Picture 2">
            <a:extLst>
              <a:ext uri="{FF2B5EF4-FFF2-40B4-BE49-F238E27FC236}">
                <a16:creationId xmlns:a16="http://schemas.microsoft.com/office/drawing/2014/main" id="{A9467502-A6DB-449E-9E2F-9086746DA3EC}"/>
              </a:ext>
            </a:extLst>
          </p:cNvPr>
          <p:cNvPicPr>
            <a:picLocks noChangeAspect="1"/>
          </p:cNvPicPr>
          <p:nvPr/>
        </p:nvPicPr>
        <p:blipFill rotWithShape="1">
          <a:blip r:embed="rId3"/>
          <a:srcRect l="13214" t="26984" r="5893" b="16826"/>
          <a:stretch/>
        </p:blipFill>
        <p:spPr>
          <a:xfrm>
            <a:off x="1257300" y="1306286"/>
            <a:ext cx="7396843" cy="2890158"/>
          </a:xfrm>
          <a:prstGeom prst="rect">
            <a:avLst/>
          </a:prstGeom>
        </p:spPr>
      </p:pic>
    </p:spTree>
    <p:extLst>
      <p:ext uri="{BB962C8B-B14F-4D97-AF65-F5344CB8AC3E}">
        <p14:creationId xmlns:p14="http://schemas.microsoft.com/office/powerpoint/2010/main" val="36003684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Performing data analyzing and visualization using Amazon redshift to gain data driven business insights from the data</a:t>
            </a:r>
          </a:p>
        </p:txBody>
      </p:sp>
      <p:pic>
        <p:nvPicPr>
          <p:cNvPr id="4" name="Picture 3">
            <a:extLst>
              <a:ext uri="{FF2B5EF4-FFF2-40B4-BE49-F238E27FC236}">
                <a16:creationId xmlns:a16="http://schemas.microsoft.com/office/drawing/2014/main" id="{9A6F46A4-2520-DC99-F8E7-A1EAD305BBFA}"/>
              </a:ext>
            </a:extLst>
          </p:cNvPr>
          <p:cNvPicPr>
            <a:picLocks noChangeAspect="1"/>
          </p:cNvPicPr>
          <p:nvPr/>
        </p:nvPicPr>
        <p:blipFill rotWithShape="1">
          <a:blip r:embed="rId3"/>
          <a:srcRect l="12768" t="27143" r="5804" b="16983"/>
          <a:stretch/>
        </p:blipFill>
        <p:spPr>
          <a:xfrm>
            <a:off x="1163352" y="1216478"/>
            <a:ext cx="7445829" cy="2873829"/>
          </a:xfrm>
          <a:prstGeom prst="rect">
            <a:avLst/>
          </a:prstGeom>
        </p:spPr>
      </p:pic>
    </p:spTree>
    <p:extLst>
      <p:ext uri="{BB962C8B-B14F-4D97-AF65-F5344CB8AC3E}">
        <p14:creationId xmlns:p14="http://schemas.microsoft.com/office/powerpoint/2010/main" val="17181672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Creating a lambda function with the Kinesis data stream as the trigger to generate SNS and </a:t>
            </a:r>
            <a:r>
              <a:rPr lang="en-US" sz="1600" dirty="0"/>
              <a:t>D</a:t>
            </a:r>
            <a:r>
              <a:rPr lang="en-US" sz="1600" dirty="0">
                <a:solidFill>
                  <a:schemeClr val="lt1"/>
                </a:solidFill>
              </a:rPr>
              <a:t>ynamoDB actions</a:t>
            </a:r>
          </a:p>
        </p:txBody>
      </p:sp>
      <p:pic>
        <p:nvPicPr>
          <p:cNvPr id="3" name="Picture 2">
            <a:extLst>
              <a:ext uri="{FF2B5EF4-FFF2-40B4-BE49-F238E27FC236}">
                <a16:creationId xmlns:a16="http://schemas.microsoft.com/office/drawing/2014/main" id="{75A7F46C-FF38-C49E-E0C0-E36CA78856F7}"/>
              </a:ext>
            </a:extLst>
          </p:cNvPr>
          <p:cNvPicPr>
            <a:picLocks noChangeAspect="1"/>
          </p:cNvPicPr>
          <p:nvPr/>
        </p:nvPicPr>
        <p:blipFill rotWithShape="1">
          <a:blip r:embed="rId3"/>
          <a:srcRect l="11963" t="18248" r="12232" b="30635"/>
          <a:stretch/>
        </p:blipFill>
        <p:spPr>
          <a:xfrm>
            <a:off x="1583871" y="1257150"/>
            <a:ext cx="6931479" cy="2629199"/>
          </a:xfrm>
          <a:prstGeom prst="rect">
            <a:avLst/>
          </a:prstGeom>
        </p:spPr>
      </p:pic>
    </p:spTree>
    <p:extLst>
      <p:ext uri="{BB962C8B-B14F-4D97-AF65-F5344CB8AC3E}">
        <p14:creationId xmlns:p14="http://schemas.microsoft.com/office/powerpoint/2010/main" val="34807408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49" y="155122"/>
            <a:ext cx="7013237"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Creating a lambda function with the Kinesis data stream as the trigger to generate SNS and </a:t>
            </a:r>
            <a:r>
              <a:rPr lang="en-US" sz="1600" dirty="0"/>
              <a:t>D</a:t>
            </a:r>
            <a:r>
              <a:rPr lang="en-US" sz="1600" dirty="0">
                <a:solidFill>
                  <a:schemeClr val="lt1"/>
                </a:solidFill>
              </a:rPr>
              <a:t>ynamoDB actions</a:t>
            </a:r>
          </a:p>
        </p:txBody>
      </p:sp>
      <p:pic>
        <p:nvPicPr>
          <p:cNvPr id="4" name="Picture 3">
            <a:extLst>
              <a:ext uri="{FF2B5EF4-FFF2-40B4-BE49-F238E27FC236}">
                <a16:creationId xmlns:a16="http://schemas.microsoft.com/office/drawing/2014/main" id="{30B368B9-2738-2D01-0BF8-0C4079CB33F2}"/>
              </a:ext>
            </a:extLst>
          </p:cNvPr>
          <p:cNvPicPr>
            <a:picLocks noChangeAspect="1"/>
          </p:cNvPicPr>
          <p:nvPr/>
        </p:nvPicPr>
        <p:blipFill rotWithShape="1">
          <a:blip r:embed="rId3"/>
          <a:srcRect l="30840" t="19840" r="12410" b="51079"/>
          <a:stretch/>
        </p:blipFill>
        <p:spPr>
          <a:xfrm>
            <a:off x="1894114" y="938594"/>
            <a:ext cx="6090557" cy="1755620"/>
          </a:xfrm>
          <a:prstGeom prst="rect">
            <a:avLst/>
          </a:prstGeom>
        </p:spPr>
      </p:pic>
      <p:pic>
        <p:nvPicPr>
          <p:cNvPr id="2" name="Picture 1">
            <a:extLst>
              <a:ext uri="{FF2B5EF4-FFF2-40B4-BE49-F238E27FC236}">
                <a16:creationId xmlns:a16="http://schemas.microsoft.com/office/drawing/2014/main" id="{D143A3E2-A13F-E69B-A35B-B5E6BF887317}"/>
              </a:ext>
            </a:extLst>
          </p:cNvPr>
          <p:cNvPicPr>
            <a:picLocks noChangeAspect="1"/>
          </p:cNvPicPr>
          <p:nvPr/>
        </p:nvPicPr>
        <p:blipFill rotWithShape="1">
          <a:blip r:embed="rId3"/>
          <a:srcRect l="31600" t="51489" r="12258" b="19431"/>
          <a:stretch/>
        </p:blipFill>
        <p:spPr>
          <a:xfrm>
            <a:off x="1894114" y="2930978"/>
            <a:ext cx="6090557" cy="1755620"/>
          </a:xfrm>
          <a:prstGeom prst="rect">
            <a:avLst/>
          </a:prstGeom>
        </p:spPr>
      </p:pic>
    </p:spTree>
    <p:extLst>
      <p:ext uri="{BB962C8B-B14F-4D97-AF65-F5344CB8AC3E}">
        <p14:creationId xmlns:p14="http://schemas.microsoft.com/office/powerpoint/2010/main" val="28132478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51" y="155122"/>
            <a:ext cx="6327436"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Creating SNS topic and subscription to send custom alerts to subscribed email id </a:t>
            </a:r>
          </a:p>
        </p:txBody>
      </p:sp>
      <p:pic>
        <p:nvPicPr>
          <p:cNvPr id="6" name="Picture 5">
            <a:extLst>
              <a:ext uri="{FF2B5EF4-FFF2-40B4-BE49-F238E27FC236}">
                <a16:creationId xmlns:a16="http://schemas.microsoft.com/office/drawing/2014/main" id="{D8F15769-5272-7E84-8C41-50EBC4026564}"/>
              </a:ext>
            </a:extLst>
          </p:cNvPr>
          <p:cNvPicPr>
            <a:picLocks noChangeAspect="1"/>
          </p:cNvPicPr>
          <p:nvPr/>
        </p:nvPicPr>
        <p:blipFill rotWithShape="1">
          <a:blip r:embed="rId3"/>
          <a:srcRect l="27679" t="43333" r="12054" b="17302"/>
          <a:stretch/>
        </p:blipFill>
        <p:spPr>
          <a:xfrm>
            <a:off x="1608363" y="3151415"/>
            <a:ext cx="5927271" cy="1836964"/>
          </a:xfrm>
          <a:prstGeom prst="rect">
            <a:avLst/>
          </a:prstGeom>
        </p:spPr>
      </p:pic>
      <p:pic>
        <p:nvPicPr>
          <p:cNvPr id="8" name="Picture 7">
            <a:extLst>
              <a:ext uri="{FF2B5EF4-FFF2-40B4-BE49-F238E27FC236}">
                <a16:creationId xmlns:a16="http://schemas.microsoft.com/office/drawing/2014/main" id="{EDF0CE90-7226-305D-DDEF-B1F533FC791C}"/>
              </a:ext>
            </a:extLst>
          </p:cNvPr>
          <p:cNvPicPr>
            <a:picLocks noChangeAspect="1"/>
          </p:cNvPicPr>
          <p:nvPr/>
        </p:nvPicPr>
        <p:blipFill rotWithShape="1">
          <a:blip r:embed="rId4"/>
          <a:srcRect l="25357" t="31111" r="9822" b="18889"/>
          <a:stretch/>
        </p:blipFill>
        <p:spPr>
          <a:xfrm>
            <a:off x="1608364" y="848787"/>
            <a:ext cx="5927272" cy="2139342"/>
          </a:xfrm>
          <a:prstGeom prst="rect">
            <a:avLst/>
          </a:prstGeom>
        </p:spPr>
      </p:pic>
    </p:spTree>
    <p:extLst>
      <p:ext uri="{BB962C8B-B14F-4D97-AF65-F5344CB8AC3E}">
        <p14:creationId xmlns:p14="http://schemas.microsoft.com/office/powerpoint/2010/main" val="10897163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51" y="155122"/>
            <a:ext cx="6327436" cy="783472"/>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1600" dirty="0">
                <a:solidFill>
                  <a:schemeClr val="lt1"/>
                </a:solidFill>
              </a:rPr>
              <a:t>Creating SNS topic and subscription to send custom alerts to subscribed email id </a:t>
            </a:r>
          </a:p>
        </p:txBody>
      </p:sp>
      <p:pic>
        <p:nvPicPr>
          <p:cNvPr id="9" name="Picture 8">
            <a:extLst>
              <a:ext uri="{FF2B5EF4-FFF2-40B4-BE49-F238E27FC236}">
                <a16:creationId xmlns:a16="http://schemas.microsoft.com/office/drawing/2014/main" id="{2FEEDB99-E803-8FA1-E019-44724FB99891}"/>
              </a:ext>
            </a:extLst>
          </p:cNvPr>
          <p:cNvPicPr>
            <a:picLocks noChangeAspect="1"/>
          </p:cNvPicPr>
          <p:nvPr/>
        </p:nvPicPr>
        <p:blipFill rotWithShape="1">
          <a:blip r:embed="rId3"/>
          <a:srcRect l="23036" t="14762" r="5714" b="34127"/>
          <a:stretch/>
        </p:blipFill>
        <p:spPr>
          <a:xfrm>
            <a:off x="1592035" y="1257299"/>
            <a:ext cx="6515100" cy="2718707"/>
          </a:xfrm>
          <a:prstGeom prst="rect">
            <a:avLst/>
          </a:prstGeom>
        </p:spPr>
      </p:pic>
    </p:spTree>
    <p:extLst>
      <p:ext uri="{BB962C8B-B14F-4D97-AF65-F5344CB8AC3E}">
        <p14:creationId xmlns:p14="http://schemas.microsoft.com/office/powerpoint/2010/main" val="22838923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79651" y="155122"/>
            <a:ext cx="6327436" cy="783472"/>
          </a:xfrm>
          <a:prstGeom prst="rect">
            <a:avLst/>
          </a:prstGeom>
        </p:spPr>
        <p:txBody>
          <a:bodyPr spcFirstLastPara="1" wrap="square" lIns="91425" tIns="91425" rIns="91425" bIns="91425" anchor="t" anchorCtr="0">
            <a:normAutofit fontScale="90000"/>
          </a:bodyPr>
          <a:lstStyle/>
          <a:p>
            <a:pPr marL="133350" lvl="0" algn="l" rtl="0">
              <a:spcBef>
                <a:spcPts val="0"/>
              </a:spcBef>
              <a:spcAft>
                <a:spcPts val="0"/>
              </a:spcAft>
              <a:buClr>
                <a:schemeClr val="lt1"/>
              </a:buClr>
              <a:buSzPts val="1500"/>
            </a:pPr>
            <a:r>
              <a:rPr lang="en-US" sz="1600" dirty="0">
                <a:solidFill>
                  <a:schemeClr val="lt1"/>
                </a:solidFill>
              </a:rPr>
              <a:t>Creating a dynamo </a:t>
            </a:r>
            <a:r>
              <a:rPr lang="en-US" sz="1600" dirty="0" err="1">
                <a:solidFill>
                  <a:schemeClr val="lt1"/>
                </a:solidFill>
              </a:rPr>
              <a:t>db</a:t>
            </a:r>
            <a:r>
              <a:rPr lang="en-US" sz="1600" dirty="0">
                <a:solidFill>
                  <a:schemeClr val="lt1"/>
                </a:solidFill>
              </a:rPr>
              <a:t> table and Storing threshold-crossing data in DynamoDB which provides a historical record that can be used for compliance reporting and auditing purposes. </a:t>
            </a:r>
          </a:p>
        </p:txBody>
      </p:sp>
      <p:pic>
        <p:nvPicPr>
          <p:cNvPr id="3" name="Picture 2">
            <a:extLst>
              <a:ext uri="{FF2B5EF4-FFF2-40B4-BE49-F238E27FC236}">
                <a16:creationId xmlns:a16="http://schemas.microsoft.com/office/drawing/2014/main" id="{89797F95-17FD-E53E-1DD2-C936A36E961D}"/>
              </a:ext>
            </a:extLst>
          </p:cNvPr>
          <p:cNvPicPr>
            <a:picLocks noChangeAspect="1"/>
          </p:cNvPicPr>
          <p:nvPr/>
        </p:nvPicPr>
        <p:blipFill rotWithShape="1">
          <a:blip r:embed="rId3"/>
          <a:srcRect l="32857" t="19999" r="11250" b="18096"/>
          <a:stretch/>
        </p:blipFill>
        <p:spPr>
          <a:xfrm>
            <a:off x="1600284" y="1077686"/>
            <a:ext cx="6106803" cy="3804557"/>
          </a:xfrm>
          <a:prstGeom prst="rect">
            <a:avLst/>
          </a:prstGeom>
        </p:spPr>
      </p:pic>
    </p:spTree>
    <p:extLst>
      <p:ext uri="{BB962C8B-B14F-4D97-AF65-F5344CB8AC3E}">
        <p14:creationId xmlns:p14="http://schemas.microsoft.com/office/powerpoint/2010/main" val="3359459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534771" y="4526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Technology used</a:t>
            </a:r>
            <a:endParaRPr dirty="0"/>
          </a:p>
        </p:txBody>
      </p:sp>
      <p:sp>
        <p:nvSpPr>
          <p:cNvPr id="141" name="Google Shape;141;p14"/>
          <p:cNvSpPr txBox="1"/>
          <p:nvPr/>
        </p:nvSpPr>
        <p:spPr>
          <a:xfrm>
            <a:off x="1322500" y="1366700"/>
            <a:ext cx="6915900" cy="2999252"/>
          </a:xfrm>
          <a:prstGeom prst="rect">
            <a:avLst/>
          </a:prstGeom>
          <a:noFill/>
          <a:ln>
            <a:noFill/>
          </a:ln>
        </p:spPr>
        <p:txBody>
          <a:bodyPr spcFirstLastPara="1" wrap="square" lIns="91425" tIns="91425" rIns="91425" bIns="91425" anchor="t" anchorCtr="0">
            <a:spAutoFit/>
          </a:bodyPr>
          <a:lstStyle/>
          <a:p>
            <a:pPr marL="285750" marR="0" lvl="0" indent="-285750">
              <a:lnSpc>
                <a:spcPct val="115000"/>
              </a:lnSpc>
              <a:spcBef>
                <a:spcPts val="1200"/>
              </a:spcBef>
              <a:spcAft>
                <a:spcPts val="0"/>
              </a:spcAft>
              <a:buFont typeface="Courier New" panose="02070309020205020404" pitchFamily="49" charset="0"/>
              <a:buChar char="o"/>
            </a:pPr>
            <a:r>
              <a:rPr lang="en-IN" sz="1800" u="none" strike="noStrike" dirty="0">
                <a:solidFill>
                  <a:schemeClr val="bg1"/>
                </a:solidFill>
                <a:effectLst/>
                <a:latin typeface="Montserrat" panose="00000500000000000000" pitchFamily="2" charset="0"/>
                <a:ea typeface="Arial" panose="020B0604020202020204" pitchFamily="34" charset="0"/>
              </a:rPr>
              <a:t>Python (Boto3)</a:t>
            </a:r>
          </a:p>
          <a:p>
            <a:pPr marL="285750" marR="0" lvl="0" indent="-285750">
              <a:lnSpc>
                <a:spcPct val="115000"/>
              </a:lnSpc>
              <a:spcBef>
                <a:spcPts val="0"/>
              </a:spcBef>
              <a:spcAft>
                <a:spcPts val="0"/>
              </a:spcAft>
              <a:buFont typeface="Courier New" panose="02070309020205020404" pitchFamily="49" charset="0"/>
              <a:buChar char="o"/>
            </a:pPr>
            <a:r>
              <a:rPr lang="en-IN" sz="1800" u="none" strike="noStrike" dirty="0">
                <a:solidFill>
                  <a:schemeClr val="bg1"/>
                </a:solidFill>
                <a:effectLst/>
                <a:latin typeface="Montserrat" panose="00000500000000000000" pitchFamily="2" charset="0"/>
                <a:ea typeface="Arial" panose="020B0604020202020204" pitchFamily="34" charset="0"/>
              </a:rPr>
              <a:t>Kinesis Data Stream</a:t>
            </a:r>
          </a:p>
          <a:p>
            <a:pPr marL="285750" marR="0" lvl="0" indent="-285750">
              <a:lnSpc>
                <a:spcPct val="115000"/>
              </a:lnSpc>
              <a:spcBef>
                <a:spcPts val="0"/>
              </a:spcBef>
              <a:spcAft>
                <a:spcPts val="0"/>
              </a:spcAft>
              <a:buFont typeface="Courier New" panose="02070309020205020404" pitchFamily="49" charset="0"/>
              <a:buChar char="o"/>
            </a:pPr>
            <a:r>
              <a:rPr lang="en-IN" sz="1800" u="none" strike="noStrike" dirty="0">
                <a:solidFill>
                  <a:schemeClr val="bg1"/>
                </a:solidFill>
                <a:effectLst/>
                <a:latin typeface="Montserrat" panose="00000500000000000000" pitchFamily="2" charset="0"/>
                <a:ea typeface="Arial" panose="020B0604020202020204" pitchFamily="34" charset="0"/>
              </a:rPr>
              <a:t>Redshift</a:t>
            </a:r>
          </a:p>
          <a:p>
            <a:pPr marL="285750" marR="0" lvl="0" indent="-285750">
              <a:lnSpc>
                <a:spcPct val="115000"/>
              </a:lnSpc>
              <a:spcBef>
                <a:spcPts val="0"/>
              </a:spcBef>
              <a:spcAft>
                <a:spcPts val="0"/>
              </a:spcAft>
              <a:buFont typeface="Courier New" panose="02070309020205020404" pitchFamily="49" charset="0"/>
              <a:buChar char="o"/>
            </a:pPr>
            <a:r>
              <a:rPr lang="en-IN" sz="1800" u="none" strike="noStrike" dirty="0">
                <a:solidFill>
                  <a:schemeClr val="bg1"/>
                </a:solidFill>
                <a:effectLst/>
                <a:latin typeface="Montserrat" panose="00000500000000000000" pitchFamily="2" charset="0"/>
                <a:ea typeface="Arial" panose="020B0604020202020204" pitchFamily="34" charset="0"/>
              </a:rPr>
              <a:t>IAM </a:t>
            </a:r>
          </a:p>
          <a:p>
            <a:pPr marL="285750" marR="0" lvl="0" indent="-285750">
              <a:lnSpc>
                <a:spcPct val="115000"/>
              </a:lnSpc>
              <a:spcBef>
                <a:spcPts val="0"/>
              </a:spcBef>
              <a:spcAft>
                <a:spcPts val="0"/>
              </a:spcAft>
              <a:buFont typeface="Courier New" panose="02070309020205020404" pitchFamily="49" charset="0"/>
              <a:buChar char="o"/>
            </a:pPr>
            <a:r>
              <a:rPr lang="en-IN" sz="1800" u="none" strike="noStrike" dirty="0">
                <a:solidFill>
                  <a:schemeClr val="bg1"/>
                </a:solidFill>
                <a:effectLst/>
                <a:latin typeface="Montserrat" panose="00000500000000000000" pitchFamily="2" charset="0"/>
                <a:ea typeface="Arial" panose="020B0604020202020204" pitchFamily="34" charset="0"/>
              </a:rPr>
              <a:t>Lambda</a:t>
            </a:r>
          </a:p>
          <a:p>
            <a:pPr marL="285750" marR="0" lvl="0" indent="-285750">
              <a:lnSpc>
                <a:spcPct val="115000"/>
              </a:lnSpc>
              <a:spcBef>
                <a:spcPts val="0"/>
              </a:spcBef>
              <a:spcAft>
                <a:spcPts val="0"/>
              </a:spcAft>
              <a:buFont typeface="Courier New" panose="02070309020205020404" pitchFamily="49" charset="0"/>
              <a:buChar char="o"/>
            </a:pPr>
            <a:r>
              <a:rPr lang="en-IN" sz="1800" u="none" strike="noStrike" dirty="0">
                <a:solidFill>
                  <a:schemeClr val="bg1"/>
                </a:solidFill>
                <a:effectLst/>
                <a:latin typeface="Montserrat" panose="00000500000000000000" pitchFamily="2" charset="0"/>
                <a:ea typeface="Arial" panose="020B0604020202020204" pitchFamily="34" charset="0"/>
              </a:rPr>
              <a:t>SNS</a:t>
            </a:r>
          </a:p>
          <a:p>
            <a:pPr marL="285750" marR="0" lvl="0" indent="-285750">
              <a:lnSpc>
                <a:spcPct val="115000"/>
              </a:lnSpc>
              <a:spcBef>
                <a:spcPts val="0"/>
              </a:spcBef>
              <a:spcAft>
                <a:spcPts val="1200"/>
              </a:spcAft>
              <a:buFont typeface="Courier New" panose="02070309020205020404" pitchFamily="49" charset="0"/>
              <a:buChar char="o"/>
            </a:pPr>
            <a:r>
              <a:rPr lang="en-IN" sz="1800" u="none" strike="noStrike" dirty="0">
                <a:solidFill>
                  <a:schemeClr val="bg1"/>
                </a:solidFill>
                <a:effectLst/>
                <a:latin typeface="Montserrat" panose="00000500000000000000" pitchFamily="2" charset="0"/>
                <a:ea typeface="Arial" panose="020B0604020202020204" pitchFamily="34" charset="0"/>
              </a:rPr>
              <a:t>DynamoDB</a:t>
            </a:r>
          </a:p>
          <a:p>
            <a:pPr marL="0" lvl="0" indent="0" algn="l" rtl="0">
              <a:spcBef>
                <a:spcPts val="0"/>
              </a:spcBef>
              <a:spcAft>
                <a:spcPts val="0"/>
              </a:spcAft>
              <a:buNone/>
            </a:pPr>
            <a:endParaRPr sz="1800" dirty="0">
              <a:solidFill>
                <a:schemeClr val="lt1"/>
              </a:solidFill>
            </a:endParaRPr>
          </a:p>
        </p:txBody>
      </p:sp>
    </p:spTree>
    <p:extLst>
      <p:ext uri="{BB962C8B-B14F-4D97-AF65-F5344CB8AC3E}">
        <p14:creationId xmlns:p14="http://schemas.microsoft.com/office/powerpoint/2010/main" val="1815605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5"/>
        <p:cNvGrpSpPr/>
        <p:nvPr/>
      </p:nvGrpSpPr>
      <p:grpSpPr>
        <a:xfrm>
          <a:off x="0" y="0"/>
          <a:ext cx="0" cy="0"/>
          <a:chOff x="0" y="0"/>
          <a:chExt cx="0" cy="0"/>
        </a:xfrm>
      </p:grpSpPr>
      <p:pic>
        <p:nvPicPr>
          <p:cNvPr id="146" name="Google Shape;146;p15"/>
          <p:cNvPicPr preferRelativeResize="0"/>
          <p:nvPr/>
        </p:nvPicPr>
        <p:blipFill>
          <a:blip r:embed="rId3">
            <a:alphaModFix/>
          </a:blip>
          <a:stretch>
            <a:fillRect/>
          </a:stretch>
        </p:blipFill>
        <p:spPr>
          <a:xfrm>
            <a:off x="2151025" y="1898738"/>
            <a:ext cx="1199600" cy="1147900"/>
          </a:xfrm>
          <a:prstGeom prst="rect">
            <a:avLst/>
          </a:prstGeom>
          <a:noFill/>
          <a:ln>
            <a:noFill/>
          </a:ln>
        </p:spPr>
      </p:pic>
      <p:pic>
        <p:nvPicPr>
          <p:cNvPr id="147" name="Google Shape;147;p15"/>
          <p:cNvPicPr preferRelativeResize="0"/>
          <p:nvPr/>
        </p:nvPicPr>
        <p:blipFill>
          <a:blip r:embed="rId4">
            <a:alphaModFix/>
          </a:blip>
          <a:stretch>
            <a:fillRect/>
          </a:stretch>
        </p:blipFill>
        <p:spPr>
          <a:xfrm>
            <a:off x="299350" y="1997800"/>
            <a:ext cx="1537600" cy="949775"/>
          </a:xfrm>
          <a:prstGeom prst="rect">
            <a:avLst/>
          </a:prstGeom>
          <a:noFill/>
          <a:ln>
            <a:noFill/>
          </a:ln>
        </p:spPr>
      </p:pic>
      <p:pic>
        <p:nvPicPr>
          <p:cNvPr id="148" name="Google Shape;148;p15"/>
          <p:cNvPicPr preferRelativeResize="0"/>
          <p:nvPr/>
        </p:nvPicPr>
        <p:blipFill rotWithShape="1">
          <a:blip r:embed="rId5">
            <a:alphaModFix/>
          </a:blip>
          <a:srcRect l="-4140" r="4139"/>
          <a:stretch/>
        </p:blipFill>
        <p:spPr>
          <a:xfrm>
            <a:off x="5095800" y="2819975"/>
            <a:ext cx="2132275" cy="1358275"/>
          </a:xfrm>
          <a:prstGeom prst="rect">
            <a:avLst/>
          </a:prstGeom>
          <a:noFill/>
          <a:ln>
            <a:noFill/>
          </a:ln>
        </p:spPr>
      </p:pic>
      <p:pic>
        <p:nvPicPr>
          <p:cNvPr id="149" name="Google Shape;149;p15"/>
          <p:cNvPicPr preferRelativeResize="0"/>
          <p:nvPr/>
        </p:nvPicPr>
        <p:blipFill>
          <a:blip r:embed="rId6">
            <a:alphaModFix/>
          </a:blip>
          <a:stretch>
            <a:fillRect/>
          </a:stretch>
        </p:blipFill>
        <p:spPr>
          <a:xfrm>
            <a:off x="6155150" y="222100"/>
            <a:ext cx="1072925" cy="851525"/>
          </a:xfrm>
          <a:prstGeom prst="rect">
            <a:avLst/>
          </a:prstGeom>
          <a:noFill/>
          <a:ln>
            <a:noFill/>
          </a:ln>
        </p:spPr>
      </p:pic>
      <p:pic>
        <p:nvPicPr>
          <p:cNvPr id="150" name="Google Shape;150;p15"/>
          <p:cNvPicPr preferRelativeResize="0"/>
          <p:nvPr/>
        </p:nvPicPr>
        <p:blipFill>
          <a:blip r:embed="rId7">
            <a:alphaModFix/>
          </a:blip>
          <a:stretch>
            <a:fillRect/>
          </a:stretch>
        </p:blipFill>
        <p:spPr>
          <a:xfrm>
            <a:off x="4776824" y="970775"/>
            <a:ext cx="635725" cy="635725"/>
          </a:xfrm>
          <a:prstGeom prst="rect">
            <a:avLst/>
          </a:prstGeom>
          <a:noFill/>
          <a:ln>
            <a:noFill/>
          </a:ln>
        </p:spPr>
      </p:pic>
      <p:pic>
        <p:nvPicPr>
          <p:cNvPr id="151" name="Google Shape;151;p15"/>
          <p:cNvPicPr preferRelativeResize="0"/>
          <p:nvPr/>
        </p:nvPicPr>
        <p:blipFill>
          <a:blip r:embed="rId8">
            <a:alphaModFix/>
          </a:blip>
          <a:stretch>
            <a:fillRect/>
          </a:stretch>
        </p:blipFill>
        <p:spPr>
          <a:xfrm>
            <a:off x="6588200" y="1539338"/>
            <a:ext cx="635725" cy="635712"/>
          </a:xfrm>
          <a:prstGeom prst="rect">
            <a:avLst/>
          </a:prstGeom>
          <a:noFill/>
          <a:ln>
            <a:noFill/>
          </a:ln>
        </p:spPr>
      </p:pic>
      <p:sp>
        <p:nvSpPr>
          <p:cNvPr id="152" name="Google Shape;152;p15"/>
          <p:cNvSpPr txBox="1"/>
          <p:nvPr/>
        </p:nvSpPr>
        <p:spPr>
          <a:xfrm rot="779399">
            <a:off x="3183307" y="2986201"/>
            <a:ext cx="2777375" cy="58495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b="1">
                <a:solidFill>
                  <a:schemeClr val="dk1"/>
                </a:solidFill>
              </a:rPr>
              <a:t>Amazon Redshift Streaming Ingestion</a:t>
            </a:r>
            <a:endParaRPr sz="1300" b="1">
              <a:solidFill>
                <a:schemeClr val="dk1"/>
              </a:solidFill>
            </a:endParaRPr>
          </a:p>
        </p:txBody>
      </p:sp>
      <p:sp>
        <p:nvSpPr>
          <p:cNvPr id="153" name="Google Shape;153;p15"/>
          <p:cNvSpPr/>
          <p:nvPr/>
        </p:nvSpPr>
        <p:spPr>
          <a:xfrm rot="842175">
            <a:off x="3415415" y="2629088"/>
            <a:ext cx="2271007" cy="405423"/>
          </a:xfrm>
          <a:prstGeom prst="rightArrow">
            <a:avLst>
              <a:gd name="adj1" fmla="val 50000"/>
              <a:gd name="adj2" fmla="val 47963"/>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 name="Google Shape;154;p15"/>
          <p:cNvSpPr/>
          <p:nvPr/>
        </p:nvSpPr>
        <p:spPr>
          <a:xfrm rot="-1460">
            <a:off x="1615373" y="2295844"/>
            <a:ext cx="706500" cy="275700"/>
          </a:xfrm>
          <a:prstGeom prst="rightArrow">
            <a:avLst>
              <a:gd name="adj1" fmla="val 50000"/>
              <a:gd name="adj2" fmla="val 47963"/>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 name="Google Shape;155;p15"/>
          <p:cNvSpPr/>
          <p:nvPr/>
        </p:nvSpPr>
        <p:spPr>
          <a:xfrm rot="9505547" flipH="1">
            <a:off x="3219908" y="1603686"/>
            <a:ext cx="1531386" cy="300328"/>
          </a:xfrm>
          <a:prstGeom prst="rightArrow">
            <a:avLst>
              <a:gd name="adj1" fmla="val 50000"/>
              <a:gd name="adj2" fmla="val 47963"/>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6" name="Google Shape;156;p15"/>
          <p:cNvSpPr/>
          <p:nvPr/>
        </p:nvSpPr>
        <p:spPr>
          <a:xfrm rot="-1595983">
            <a:off x="5467329" y="715852"/>
            <a:ext cx="887093" cy="183268"/>
          </a:xfrm>
          <a:prstGeom prst="rightArrow">
            <a:avLst>
              <a:gd name="adj1" fmla="val 50000"/>
              <a:gd name="adj2" fmla="val 47963"/>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7" name="Google Shape;157;p15"/>
          <p:cNvSpPr/>
          <p:nvPr/>
        </p:nvSpPr>
        <p:spPr>
          <a:xfrm rot="841720">
            <a:off x="5450266" y="1462279"/>
            <a:ext cx="1100214" cy="248041"/>
          </a:xfrm>
          <a:prstGeom prst="rightArrow">
            <a:avLst>
              <a:gd name="adj1" fmla="val 50000"/>
              <a:gd name="adj2" fmla="val 47963"/>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8" name="Google Shape;158;p15"/>
          <p:cNvSpPr txBox="1"/>
          <p:nvPr/>
        </p:nvSpPr>
        <p:spPr>
          <a:xfrm rot="-1344164">
            <a:off x="3291919" y="1306143"/>
            <a:ext cx="1199639" cy="27616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chemeClr val="dk1"/>
                </a:solidFill>
              </a:rPr>
              <a:t>Trigger</a:t>
            </a:r>
            <a:endParaRPr sz="1500" b="1">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22500" y="4526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Steps</a:t>
            </a:r>
            <a:endParaRPr/>
          </a:p>
        </p:txBody>
      </p:sp>
      <p:sp>
        <p:nvSpPr>
          <p:cNvPr id="164" name="Google Shape;164;p16"/>
          <p:cNvSpPr txBox="1"/>
          <p:nvPr/>
        </p:nvSpPr>
        <p:spPr>
          <a:xfrm>
            <a:off x="1384000" y="1058075"/>
            <a:ext cx="6915900" cy="34632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Clr>
                <a:schemeClr val="lt1"/>
              </a:buClr>
              <a:buSzPts val="1500"/>
              <a:buChar char="●"/>
            </a:pPr>
            <a:r>
              <a:rPr lang="en" sz="1500" dirty="0">
                <a:solidFill>
                  <a:schemeClr val="lt1"/>
                </a:solidFill>
              </a:rPr>
              <a:t>Creating script using boto3 and generating the data </a:t>
            </a:r>
            <a:endParaRPr sz="1500" dirty="0">
              <a:solidFill>
                <a:schemeClr val="lt1"/>
              </a:solidFill>
            </a:endParaRPr>
          </a:p>
          <a:p>
            <a:pPr marL="457200" lvl="0" indent="-323850" algn="l" rtl="0">
              <a:spcBef>
                <a:spcPts val="0"/>
              </a:spcBef>
              <a:spcAft>
                <a:spcPts val="0"/>
              </a:spcAft>
              <a:buClr>
                <a:schemeClr val="lt1"/>
              </a:buClr>
              <a:buSzPts val="1500"/>
              <a:buChar char="●"/>
            </a:pPr>
            <a:r>
              <a:rPr lang="en" sz="1500" dirty="0">
                <a:solidFill>
                  <a:schemeClr val="lt1"/>
                </a:solidFill>
              </a:rPr>
              <a:t>Data Ingestion using Kinesis Data Stream </a:t>
            </a:r>
            <a:endParaRPr sz="1500" dirty="0">
              <a:solidFill>
                <a:schemeClr val="lt1"/>
              </a:solidFill>
            </a:endParaRPr>
          </a:p>
          <a:p>
            <a:pPr marL="457200" lvl="0" indent="-323850" algn="l" rtl="0">
              <a:spcBef>
                <a:spcPts val="0"/>
              </a:spcBef>
              <a:spcAft>
                <a:spcPts val="0"/>
              </a:spcAft>
              <a:buClr>
                <a:schemeClr val="lt1"/>
              </a:buClr>
              <a:buSzPts val="1500"/>
              <a:buChar char="●"/>
            </a:pPr>
            <a:r>
              <a:rPr lang="en" sz="1500" dirty="0">
                <a:solidFill>
                  <a:schemeClr val="lt1"/>
                </a:solidFill>
              </a:rPr>
              <a:t>Sending the real time data from Kinesis Data Stream to Amazon Redshift using Amazon Redshift Streaming Ingestion</a:t>
            </a:r>
            <a:endParaRPr sz="1500" dirty="0">
              <a:solidFill>
                <a:schemeClr val="lt1"/>
              </a:solidFill>
            </a:endParaRPr>
          </a:p>
          <a:p>
            <a:pPr marL="457200" lvl="0" indent="-323850" algn="l" rtl="0">
              <a:spcBef>
                <a:spcPts val="0"/>
              </a:spcBef>
              <a:spcAft>
                <a:spcPts val="0"/>
              </a:spcAft>
              <a:buClr>
                <a:schemeClr val="lt1"/>
              </a:buClr>
              <a:buSzPts val="1500"/>
              <a:buChar char="●"/>
            </a:pPr>
            <a:r>
              <a:rPr lang="en" sz="1500" dirty="0">
                <a:solidFill>
                  <a:schemeClr val="lt1"/>
                </a:solidFill>
              </a:rPr>
              <a:t>Performing data analyzing and visualization using Amazon redshift to gain data driven business insights from the data</a:t>
            </a:r>
            <a:endParaRPr sz="1500" dirty="0">
              <a:solidFill>
                <a:schemeClr val="lt1"/>
              </a:solidFill>
            </a:endParaRPr>
          </a:p>
          <a:p>
            <a:pPr marL="457200" lvl="0" indent="-323850" algn="l" rtl="0">
              <a:spcBef>
                <a:spcPts val="0"/>
              </a:spcBef>
              <a:spcAft>
                <a:spcPts val="0"/>
              </a:spcAft>
              <a:buClr>
                <a:schemeClr val="lt1"/>
              </a:buClr>
              <a:buSzPts val="1500"/>
              <a:buChar char="●"/>
            </a:pPr>
            <a:r>
              <a:rPr lang="en" sz="1500" dirty="0">
                <a:solidFill>
                  <a:schemeClr val="lt1"/>
                </a:solidFill>
              </a:rPr>
              <a:t>Creating a lambda function with the Kinesis data stream as the trigger to generate sns and dynamodb actions</a:t>
            </a:r>
            <a:endParaRPr sz="1500" dirty="0">
              <a:solidFill>
                <a:schemeClr val="lt1"/>
              </a:solidFill>
            </a:endParaRPr>
          </a:p>
          <a:p>
            <a:pPr marL="457200" lvl="0" indent="-323850" algn="l" rtl="0">
              <a:spcBef>
                <a:spcPts val="0"/>
              </a:spcBef>
              <a:spcAft>
                <a:spcPts val="0"/>
              </a:spcAft>
              <a:buClr>
                <a:schemeClr val="lt1"/>
              </a:buClr>
              <a:buSzPts val="1500"/>
              <a:buChar char="●"/>
            </a:pPr>
            <a:r>
              <a:rPr lang="en" sz="1500" dirty="0">
                <a:solidFill>
                  <a:schemeClr val="lt1"/>
                </a:solidFill>
              </a:rPr>
              <a:t>Creating SNS topic and subscription to send custom alerts to subscribed email id </a:t>
            </a:r>
            <a:endParaRPr sz="1500" dirty="0">
              <a:solidFill>
                <a:schemeClr val="lt1"/>
              </a:solidFill>
            </a:endParaRPr>
          </a:p>
          <a:p>
            <a:pPr marL="457200" lvl="0" indent="-323850" algn="l" rtl="0">
              <a:spcBef>
                <a:spcPts val="0"/>
              </a:spcBef>
              <a:spcAft>
                <a:spcPts val="0"/>
              </a:spcAft>
              <a:buClr>
                <a:schemeClr val="lt1"/>
              </a:buClr>
              <a:buSzPts val="1500"/>
              <a:buChar char="●"/>
            </a:pPr>
            <a:r>
              <a:rPr lang="en" sz="1500" dirty="0">
                <a:solidFill>
                  <a:schemeClr val="lt1"/>
                </a:solidFill>
              </a:rPr>
              <a:t>Creating a dynamo db table and Storing threshold-crossing data in DynamoDB which provides a historical record that can be used for compliance reporting and auditing purposes. </a:t>
            </a:r>
            <a:endParaRPr sz="1500" dirty="0">
              <a:solidFill>
                <a:schemeClr val="lt1"/>
              </a:solidFill>
            </a:endParaRPr>
          </a:p>
          <a:p>
            <a:pPr marL="0" lvl="0" indent="0" algn="l" rtl="0">
              <a:spcBef>
                <a:spcPts val="0"/>
              </a:spcBef>
              <a:spcAft>
                <a:spcPts val="0"/>
              </a:spcAft>
              <a:buNone/>
            </a:pPr>
            <a:endParaRPr sz="1800" dirty="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63321" y="277586"/>
            <a:ext cx="7038900" cy="914100"/>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2000" dirty="0">
                <a:solidFill>
                  <a:schemeClr val="lt1"/>
                </a:solidFill>
              </a:rPr>
              <a:t>Creating script using boto3 and generating the data </a:t>
            </a:r>
          </a:p>
        </p:txBody>
      </p:sp>
      <p:pic>
        <p:nvPicPr>
          <p:cNvPr id="3" name="Picture 2">
            <a:extLst>
              <a:ext uri="{FF2B5EF4-FFF2-40B4-BE49-F238E27FC236}">
                <a16:creationId xmlns:a16="http://schemas.microsoft.com/office/drawing/2014/main" id="{BC73BE9D-5B31-7619-69A3-1B768E004EA4}"/>
              </a:ext>
            </a:extLst>
          </p:cNvPr>
          <p:cNvPicPr>
            <a:picLocks noChangeAspect="1"/>
          </p:cNvPicPr>
          <p:nvPr/>
        </p:nvPicPr>
        <p:blipFill rotWithShape="1">
          <a:blip r:embed="rId3"/>
          <a:srcRect l="22678" t="20317" r="13483" b="16825"/>
          <a:stretch/>
        </p:blipFill>
        <p:spPr>
          <a:xfrm>
            <a:off x="1575707" y="955220"/>
            <a:ext cx="6744974" cy="3910694"/>
          </a:xfrm>
          <a:prstGeom prst="rect">
            <a:avLst/>
          </a:prstGeom>
        </p:spPr>
      </p:pic>
    </p:spTree>
    <p:extLst>
      <p:ext uri="{BB962C8B-B14F-4D97-AF65-F5344CB8AC3E}">
        <p14:creationId xmlns:p14="http://schemas.microsoft.com/office/powerpoint/2010/main" val="20987325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63321" y="277586"/>
            <a:ext cx="7038900" cy="914100"/>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2000" dirty="0">
                <a:solidFill>
                  <a:schemeClr val="lt1"/>
                </a:solidFill>
              </a:rPr>
              <a:t>Creating script using boto3 and generating the data </a:t>
            </a:r>
          </a:p>
        </p:txBody>
      </p:sp>
      <p:pic>
        <p:nvPicPr>
          <p:cNvPr id="4" name="Picture 3">
            <a:extLst>
              <a:ext uri="{FF2B5EF4-FFF2-40B4-BE49-F238E27FC236}">
                <a16:creationId xmlns:a16="http://schemas.microsoft.com/office/drawing/2014/main" id="{F13C1D54-2418-1229-BB00-E3201A12B549}"/>
              </a:ext>
            </a:extLst>
          </p:cNvPr>
          <p:cNvPicPr>
            <a:picLocks noChangeAspect="1"/>
          </p:cNvPicPr>
          <p:nvPr/>
        </p:nvPicPr>
        <p:blipFill rotWithShape="1">
          <a:blip r:embed="rId3"/>
          <a:srcRect l="11786" t="17302" r="27857" b="25555"/>
          <a:stretch/>
        </p:blipFill>
        <p:spPr>
          <a:xfrm>
            <a:off x="1634028" y="1020535"/>
            <a:ext cx="6768193" cy="3604365"/>
          </a:xfrm>
          <a:prstGeom prst="rect">
            <a:avLst/>
          </a:prstGeom>
        </p:spPr>
      </p:pic>
    </p:spTree>
    <p:extLst>
      <p:ext uri="{BB962C8B-B14F-4D97-AF65-F5344CB8AC3E}">
        <p14:creationId xmlns:p14="http://schemas.microsoft.com/office/powerpoint/2010/main" val="2574553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63321" y="277586"/>
            <a:ext cx="7038900" cy="914100"/>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2000" dirty="0">
                <a:solidFill>
                  <a:schemeClr val="lt1"/>
                </a:solidFill>
              </a:rPr>
              <a:t>Data Ingestion using Kinesis Data Stream </a:t>
            </a:r>
          </a:p>
        </p:txBody>
      </p:sp>
      <p:pic>
        <p:nvPicPr>
          <p:cNvPr id="3" name="Picture 2">
            <a:extLst>
              <a:ext uri="{FF2B5EF4-FFF2-40B4-BE49-F238E27FC236}">
                <a16:creationId xmlns:a16="http://schemas.microsoft.com/office/drawing/2014/main" id="{08E0BE4B-F98C-4087-E5FA-5FF84BA9B2C7}"/>
              </a:ext>
            </a:extLst>
          </p:cNvPr>
          <p:cNvPicPr>
            <a:picLocks noChangeAspect="1"/>
          </p:cNvPicPr>
          <p:nvPr/>
        </p:nvPicPr>
        <p:blipFill rotWithShape="1">
          <a:blip r:embed="rId3"/>
          <a:srcRect l="25625" t="14762" r="6797" b="17144"/>
          <a:stretch/>
        </p:blipFill>
        <p:spPr>
          <a:xfrm>
            <a:off x="1601371" y="914399"/>
            <a:ext cx="6179308" cy="3502479"/>
          </a:xfrm>
          <a:prstGeom prst="rect">
            <a:avLst/>
          </a:prstGeom>
        </p:spPr>
      </p:pic>
    </p:spTree>
    <p:extLst>
      <p:ext uri="{BB962C8B-B14F-4D97-AF65-F5344CB8AC3E}">
        <p14:creationId xmlns:p14="http://schemas.microsoft.com/office/powerpoint/2010/main" val="3918881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title"/>
          </p:nvPr>
        </p:nvSpPr>
        <p:spPr>
          <a:xfrm>
            <a:off x="1363321" y="277586"/>
            <a:ext cx="7038900" cy="914100"/>
          </a:xfrm>
          <a:prstGeom prst="rect">
            <a:avLst/>
          </a:prstGeom>
        </p:spPr>
        <p:txBody>
          <a:bodyPr spcFirstLastPara="1" wrap="square" lIns="91425" tIns="91425" rIns="91425" bIns="91425" anchor="t" anchorCtr="0">
            <a:normAutofit/>
          </a:bodyPr>
          <a:lstStyle/>
          <a:p>
            <a:pPr marL="133350" lvl="0" algn="l" rtl="0">
              <a:spcBef>
                <a:spcPts val="0"/>
              </a:spcBef>
              <a:spcAft>
                <a:spcPts val="0"/>
              </a:spcAft>
              <a:buClr>
                <a:schemeClr val="lt1"/>
              </a:buClr>
              <a:buSzPts val="1500"/>
            </a:pPr>
            <a:r>
              <a:rPr lang="en-US" sz="2000" dirty="0">
                <a:solidFill>
                  <a:schemeClr val="lt1"/>
                </a:solidFill>
              </a:rPr>
              <a:t>Data Ingestion using Kinesis Data Stream </a:t>
            </a:r>
          </a:p>
        </p:txBody>
      </p:sp>
      <p:pic>
        <p:nvPicPr>
          <p:cNvPr id="4" name="Picture 3">
            <a:extLst>
              <a:ext uri="{FF2B5EF4-FFF2-40B4-BE49-F238E27FC236}">
                <a16:creationId xmlns:a16="http://schemas.microsoft.com/office/drawing/2014/main" id="{92E740C9-8D4A-18A7-787C-17357AD22D13}"/>
              </a:ext>
            </a:extLst>
          </p:cNvPr>
          <p:cNvPicPr>
            <a:picLocks noChangeAspect="1"/>
          </p:cNvPicPr>
          <p:nvPr/>
        </p:nvPicPr>
        <p:blipFill rotWithShape="1">
          <a:blip r:embed="rId3"/>
          <a:srcRect l="25268" t="15397" r="6875" b="19047"/>
          <a:stretch/>
        </p:blipFill>
        <p:spPr>
          <a:xfrm>
            <a:off x="1673679" y="971551"/>
            <a:ext cx="6204858" cy="3371850"/>
          </a:xfrm>
          <a:prstGeom prst="rect">
            <a:avLst/>
          </a:prstGeom>
        </p:spPr>
      </p:pic>
    </p:spTree>
    <p:extLst>
      <p:ext uri="{BB962C8B-B14F-4D97-AF65-F5344CB8AC3E}">
        <p14:creationId xmlns:p14="http://schemas.microsoft.com/office/powerpoint/2010/main" val="1838757402"/>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169</TotalTime>
  <Words>518</Words>
  <Application>Microsoft Office PowerPoint</Application>
  <PresentationFormat>On-screen Show (16:9)</PresentationFormat>
  <Paragraphs>44</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Montserrat</vt:lpstr>
      <vt:lpstr>Lato</vt:lpstr>
      <vt:lpstr>Arial</vt:lpstr>
      <vt:lpstr>Courier New</vt:lpstr>
      <vt:lpstr>Focus</vt:lpstr>
      <vt:lpstr>Real Time Energy Consumption Analysis</vt:lpstr>
      <vt:lpstr>Problem Statement</vt:lpstr>
      <vt:lpstr>Technology used</vt:lpstr>
      <vt:lpstr>PowerPoint Presentation</vt:lpstr>
      <vt:lpstr>Steps</vt:lpstr>
      <vt:lpstr>Creating script using boto3 and generating the data </vt:lpstr>
      <vt:lpstr>Creating script using boto3 and generating the data </vt:lpstr>
      <vt:lpstr>Data Ingestion using Kinesis Data Stream </vt:lpstr>
      <vt:lpstr>Data Ingestion using Kinesis Data Stream </vt:lpstr>
      <vt:lpstr>Data Ingestion using Kinesis Data Stream </vt:lpstr>
      <vt:lpstr>Sending the real time data from Kinesis Data Stream to Amazon Redshift</vt:lpstr>
      <vt:lpstr>Performing data analyzing and visualization using Amazon redshift to gain data driven business insights from the data</vt:lpstr>
      <vt:lpstr>Performing data analyzing and visualization using Amazon redshift to gain data driven business insights from the data</vt:lpstr>
      <vt:lpstr>Performing data analyzing and visualization using Amazon redshift to gain data driven business insights from the data</vt:lpstr>
      <vt:lpstr>Performing data analyzing and visualization using Amazon redshift to gain data driven business insights from the data</vt:lpstr>
      <vt:lpstr>Performing data analyzing and visualization using Amazon redshift to gain data driven business insights from the data</vt:lpstr>
      <vt:lpstr>Performing data analyzing and visualization using Amazon redshift to gain data driven business insights from the data</vt:lpstr>
      <vt:lpstr>Performing data analyzing and visualization using Amazon redshift to gain data driven business insights from the data</vt:lpstr>
      <vt:lpstr>Performing data analyzing and visualization using Amazon redshift to gain data driven business insights from the data</vt:lpstr>
      <vt:lpstr>Performing data analyzing and visualization using Amazon redshift to gain data driven business insights from the data</vt:lpstr>
      <vt:lpstr>Performing data analyzing and visualization using Amazon redshift to gain data driven business insights from the data</vt:lpstr>
      <vt:lpstr>Creating a lambda function with the Kinesis data stream as the trigger to generate SNS and DynamoDB actions</vt:lpstr>
      <vt:lpstr>Creating a lambda function with the Kinesis data stream as the trigger to generate SNS and DynamoDB actions</vt:lpstr>
      <vt:lpstr>Creating SNS topic and subscription to send custom alerts to subscribed email id </vt:lpstr>
      <vt:lpstr>Creating SNS topic and subscription to send custom alerts to subscribed email id </vt:lpstr>
      <vt:lpstr>Creating a dynamo db table and Storing threshold-crossing data in DynamoDB which provides a historical record that can be used for compliance reporting and auditing purposes.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Time Energy Consumption Analysis</dc:title>
  <cp:lastModifiedBy>Chakraborty, Soham (Cognizant)</cp:lastModifiedBy>
  <cp:revision>3</cp:revision>
  <dcterms:modified xsi:type="dcterms:W3CDTF">2024-03-06T18:06:09Z</dcterms:modified>
</cp:coreProperties>
</file>